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06" r:id="rId2"/>
    <p:sldId id="308" r:id="rId3"/>
    <p:sldId id="311" r:id="rId4"/>
    <p:sldId id="313" r:id="rId5"/>
    <p:sldId id="314" r:id="rId6"/>
    <p:sldId id="344" r:id="rId7"/>
    <p:sldId id="316" r:id="rId8"/>
    <p:sldId id="318" r:id="rId9"/>
    <p:sldId id="319" r:id="rId10"/>
    <p:sldId id="322" r:id="rId11"/>
    <p:sldId id="323" r:id="rId12"/>
    <p:sldId id="327" r:id="rId13"/>
  </p:sldIdLst>
  <p:sldSz cx="12192000" cy="6858000"/>
  <p:notesSz cx="6858000" cy="9144000"/>
  <p:embeddedFontLst>
    <p:embeddedFont>
      <p:font typeface="Pretendard SemiBold" panose="020B0600000101010101" charset="-127"/>
      <p:regular r:id="rId14"/>
      <p:bold r:id="rId15"/>
    </p:embeddedFont>
    <p:embeddedFont>
      <p:font typeface="Pretendard" panose="020B0600000101010101" charset="-127"/>
      <p:regular r:id="rId16"/>
      <p:bold r:id="rId17"/>
    </p:embeddedFont>
    <p:embeddedFont>
      <p:font typeface="Pretendard Black" panose="020B0600000101010101" charset="-127"/>
      <p:bold r:id="rId18"/>
    </p:embeddedFont>
    <p:embeddedFont>
      <p:font typeface="맑은 고딕" panose="020B0503020000020004" pitchFamily="50" charset="-127"/>
      <p:regular r:id="rId19"/>
      <p:bold r:id="rId20"/>
    </p:embeddedFont>
    <p:embeddedFont>
      <p:font typeface="Pretendard ExtraBold" panose="020B0600000101010101" charset="-127"/>
      <p:bold r:id="rId21"/>
    </p:embeddedFont>
    <p:embeddedFont>
      <p:font typeface="Pretendard Light" panose="020B0600000101010101" charset="-127"/>
      <p:regular r:id="rId22"/>
    </p:embeddedFont>
    <p:embeddedFont>
      <p:font typeface="Pretendard Medium" panose="020B0600000101010101" charset="-127"/>
      <p:regular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32E"/>
    <a:srgbClr val="2F3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83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E147A5-FB7C-2F26-9FD0-00A3F3C8F2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DE81A14-C1C5-19AC-835D-FB8C6C24EF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69B942-8E5E-1607-B1DA-242BF51A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1EC360-39F8-2C41-8414-47D3B270A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080936-0B89-C260-47C1-E0B628691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59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2EE719-F081-2EA9-5C41-8CDFE3193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C2B1DBA-6B00-B76D-E13E-19EDC094B8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092B26-4018-5549-2581-51D0F0161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15E602-2EC5-DD45-F8A5-B8D8ABA8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82E7042-488B-A9A9-5DD4-CFD5CF4D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932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F813E49-23F3-DEC9-C231-0E0225B3F1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ECD47CB-DE4C-8EC0-BEBB-9FD313BDE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789EB03-CECD-7D29-6217-B9D620BF8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7A19DBF-3F35-D16E-0E98-42C382E1C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CEB606-B36D-ACA2-FD8A-52C89C340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720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F020C9-4E50-AFC4-7200-6BAFC016D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AA8444-7B79-58E5-B356-BDFA75C63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1B899D-8382-69E0-CB96-BC9E00D59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3A4F6E-68AF-451A-FA63-3B9F3CE4D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67DEFF-9425-9EE3-952C-7EEBB1E03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60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D385C9-3924-F630-7265-33AC80F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A9D8CB7-C774-A1B5-857A-2825CF2D37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9A43B2-CE1D-A338-548C-04AE3B001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297812B-C3AB-3EC3-1543-873A3718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2AB52B-F4FC-F5AF-D629-B8B896ACB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77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722318-6C0C-C17D-27F5-4B08C8084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F9F1BD1-03D3-84AC-3063-FF5AA78CB0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17F7533-3942-75A2-14B6-12D4564AF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56D6B48-7D71-9810-61BD-73886E2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BEFFEFD-D063-45F8-4BAF-8203FC804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65385C9-E35C-AFAF-D040-1511EFFFF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426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3453F7-287C-EFFB-CCD8-E788E215F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258E64-D277-5CB2-5FC8-D5F34DD46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175EBAC-179B-C577-B3CD-1970BC307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A4B384B-C80C-C2C3-0F11-EA205EFAC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B346E72-8D93-B1CA-CDA0-387DED346A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910E07F-07ED-05BE-DC6C-AE27BAF7B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BDD8F6C-DC8F-6B89-784A-671AC9350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910BF94-B243-B2B2-1722-CB89EE7B5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9813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9C5E15-0EB3-29F3-082B-F3018C181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0AAA4A-F39C-6A23-6503-E2FE16CD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46FF0E-7F0D-8CBC-E63D-0377DC8A0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7CFF0B7-AD48-CDAC-B001-008F42951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260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2BB6A13-FBBE-4AA5-D71B-91BE6F63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52701-0B05-336B-B436-C1DE6CCC8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AF19C9-7A0E-8D9B-4C88-C5E090AC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76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DC4CA7-2583-EFA6-3124-59A7B46C3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CEE5D45-6E49-480C-8900-786B24899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42DB1F0-411F-BEED-E883-1FF7C6E2B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64C10F4-F62C-8BEE-D2B0-67919A734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A819E53-6A7E-EB84-FC97-B72A2C24E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DE6CAA-84EB-43B5-937E-E74A04CFE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0536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CB6BA6-01C4-930C-619F-B4C572E02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2C4867E-9F6A-2310-9186-2F3C59E649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7C6487-6589-D542-D8CE-397C0D62F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C1B6212-8661-ACD5-615B-179A35351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F721BE0-D0E3-1481-5444-DF4421A0D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BD6441A-4835-3431-64E2-5871161E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287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3CF7739-A21E-A5C9-8F51-7149E78C8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12F23F7-E9E3-7653-142A-AD09965546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DE4768-C1AE-7F18-9241-5B9B2D110C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5FB59-7566-4FB4-8A56-6E6CD92AA71E}" type="datetimeFigureOut">
              <a:rPr lang="ko-KR" altLang="en-US" smtClean="0"/>
              <a:t>2023-11-15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72F4E4-52AC-6F71-F0C6-66A2B197A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77654E-6DBC-1C97-1176-1C87F2CB2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6B45B-6055-4188-80B8-C114AA83E4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15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6793E34-2EE1-13A8-7B47-E8B59AC43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680" y="3136900"/>
            <a:ext cx="5717320" cy="1339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925A0B-B6F7-09F1-BE87-35D65A9E86E9}"/>
              </a:ext>
            </a:extLst>
          </p:cNvPr>
          <p:cNvSpPr txBox="1"/>
          <p:nvPr/>
        </p:nvSpPr>
        <p:spPr>
          <a:xfrm>
            <a:off x="543780" y="1942523"/>
            <a:ext cx="84807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차량 디스플레이를 위한</a:t>
            </a:r>
            <a:endParaRPr lang="en-US" altLang="ko-KR" sz="3000" spc="-150" dirty="0">
              <a:solidFill>
                <a:schemeClr val="bg1"/>
              </a:solidFill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r>
              <a:rPr lang="ko-KR" altLang="en-US" sz="4000" spc="-150" dirty="0">
                <a:solidFill>
                  <a:schemeClr val="bg1"/>
                </a:solidFill>
                <a:highlight>
                  <a:srgbClr val="F3B32E"/>
                </a:highlight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차량용 인포테인먼트 솔루션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390918-EFA8-4FEA-2110-44FC38514A08}"/>
              </a:ext>
            </a:extLst>
          </p:cNvPr>
          <p:cNvSpPr txBox="1"/>
          <p:nvPr/>
        </p:nvSpPr>
        <p:spPr>
          <a:xfrm>
            <a:off x="543780" y="4501187"/>
            <a:ext cx="531066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차량 순정 디스플레이에서 동영상</a:t>
            </a:r>
            <a:r>
              <a:rPr lang="en-US" altLang="ko-KR" sz="17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, </a:t>
            </a:r>
            <a:r>
              <a:rPr lang="ko-KR" altLang="en-US" sz="17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음악</a:t>
            </a:r>
            <a:r>
              <a:rPr lang="en-US" altLang="ko-KR" sz="17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, </a:t>
            </a:r>
            <a:r>
              <a:rPr lang="ko-KR" altLang="en-US" sz="17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네비게이션 사용</a:t>
            </a:r>
            <a:endParaRPr lang="ko-KR" altLang="en-US" sz="1700" spc="-150" dirty="0">
              <a:solidFill>
                <a:schemeClr val="bg1"/>
              </a:solidFill>
              <a:highlight>
                <a:srgbClr val="F3B32E"/>
              </a:highlight>
              <a:latin typeface="Pretendard SemiBold" panose="02000703000000020004" pitchFamily="50" charset="-127"/>
              <a:ea typeface="Pretendard SemiBold" panose="02000703000000020004" pitchFamily="50" charset="-127"/>
              <a:cs typeface="Pretendard SemiBold" panose="020007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93638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B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0A86ADA-1F04-F0D7-CD00-3754E940B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04" b="8674"/>
          <a:stretch/>
        </p:blipFill>
        <p:spPr>
          <a:xfrm>
            <a:off x="352425" y="2392055"/>
            <a:ext cx="6901395" cy="3530931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F4127B3-8BB0-FDDA-C541-1741BAFED0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1" r="23377"/>
          <a:stretch/>
        </p:blipFill>
        <p:spPr>
          <a:xfrm>
            <a:off x="7166622" y="393700"/>
            <a:ext cx="4758545" cy="57759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B038A0-B307-CA0D-3EB9-3E81ACA4A815}"/>
              </a:ext>
            </a:extLst>
          </p:cNvPr>
          <p:cNvSpPr txBox="1"/>
          <p:nvPr/>
        </p:nvSpPr>
        <p:spPr>
          <a:xfrm>
            <a:off x="539804" y="1122155"/>
            <a:ext cx="8480755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달라도 너무 다른</a:t>
            </a:r>
          </a:p>
          <a:p>
            <a:r>
              <a:rPr lang="ko-KR" altLang="en-US" sz="3400" spc="-150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차량용 인포테인먼트 전용 단말기</a:t>
            </a:r>
            <a:r>
              <a:rPr lang="en-US" altLang="ko-KR" sz="3400" spc="-150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, </a:t>
            </a:r>
            <a:r>
              <a:rPr lang="ko-KR" altLang="en-US" sz="3400" spc="-150" dirty="0">
                <a:solidFill>
                  <a:schemeClr val="bg1"/>
                </a:solidFill>
                <a:latin typeface="Pretendard Black" panose="02000A03000000020004" pitchFamily="50" charset="-127"/>
                <a:ea typeface="Pretendard Black" panose="02000A03000000020004" pitchFamily="50" charset="-127"/>
                <a:cs typeface="Pretendard Black" panose="02000A03000000020004" pitchFamily="50" charset="-127"/>
              </a:rPr>
              <a:t>캐스트</a:t>
            </a:r>
            <a:endParaRPr lang="ko-KR" altLang="en-US" sz="3400" spc="-150" dirty="0">
              <a:solidFill>
                <a:schemeClr val="bg1"/>
              </a:solidFill>
              <a:latin typeface="Pretendard SemiBold" panose="02000703000000020004" pitchFamily="50" charset="-127"/>
              <a:ea typeface="Pretendard SemiBold" panose="02000703000000020004" pitchFamily="50" charset="-127"/>
              <a:cs typeface="Pretendard SemiBold" panose="02000703000000020004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589171D-075F-1746-81BD-B78326A0D8D9}"/>
              </a:ext>
            </a:extLst>
          </p:cNvPr>
          <p:cNvSpPr/>
          <p:nvPr/>
        </p:nvSpPr>
        <p:spPr>
          <a:xfrm>
            <a:off x="539805" y="1361004"/>
            <a:ext cx="2101796" cy="188396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887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B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C14A6B8-7E6B-035F-5C61-A426332255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" r="24539"/>
          <a:stretch/>
        </p:blipFill>
        <p:spPr>
          <a:xfrm>
            <a:off x="499491" y="2392055"/>
            <a:ext cx="6707444" cy="386642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F4127B3-8BB0-FDDA-C541-1741BAFED0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1" r="23377"/>
          <a:stretch/>
        </p:blipFill>
        <p:spPr>
          <a:xfrm>
            <a:off x="7166622" y="393700"/>
            <a:ext cx="4758545" cy="57759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B038A0-B307-CA0D-3EB9-3E81ACA4A815}"/>
              </a:ext>
            </a:extLst>
          </p:cNvPr>
          <p:cNvSpPr txBox="1"/>
          <p:nvPr/>
        </p:nvSpPr>
        <p:spPr>
          <a:xfrm>
            <a:off x="539804" y="1122155"/>
            <a:ext cx="8480755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spc="-150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달라도 너무 다른</a:t>
            </a:r>
          </a:p>
          <a:p>
            <a:r>
              <a:rPr lang="ko-KR" altLang="en-US" sz="3400" spc="-150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차량용 인포테인먼트 전용 단말기</a:t>
            </a:r>
            <a:r>
              <a:rPr lang="en-US" altLang="ko-KR" sz="3400" spc="-150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, </a:t>
            </a:r>
            <a:r>
              <a:rPr lang="ko-KR" altLang="en-US" sz="3400" spc="-150" dirty="0">
                <a:solidFill>
                  <a:schemeClr val="bg1"/>
                </a:solidFill>
                <a:latin typeface="Pretendard Black" panose="02000A03000000020004" pitchFamily="50" charset="-127"/>
                <a:ea typeface="Pretendard Black" panose="02000A03000000020004" pitchFamily="50" charset="-127"/>
                <a:cs typeface="Pretendard Black" panose="02000A03000000020004" pitchFamily="50" charset="-127"/>
              </a:rPr>
              <a:t>캐스트</a:t>
            </a:r>
            <a:endParaRPr lang="ko-KR" altLang="en-US" sz="3400" spc="-150" dirty="0">
              <a:solidFill>
                <a:schemeClr val="bg1"/>
              </a:solidFill>
              <a:latin typeface="Pretendard SemiBold" panose="02000703000000020004" pitchFamily="50" charset="-127"/>
              <a:ea typeface="Pretendard SemiBold" panose="02000703000000020004" pitchFamily="50" charset="-127"/>
              <a:cs typeface="Pretendard SemiBold" panose="02000703000000020004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589171D-075F-1746-81BD-B78326A0D8D9}"/>
              </a:ext>
            </a:extLst>
          </p:cNvPr>
          <p:cNvSpPr/>
          <p:nvPr/>
        </p:nvSpPr>
        <p:spPr>
          <a:xfrm>
            <a:off x="539805" y="1361004"/>
            <a:ext cx="2101796" cy="188396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3667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C8624A-E291-DC5B-8D67-CF85BF3D0CBB}"/>
              </a:ext>
            </a:extLst>
          </p:cNvPr>
          <p:cNvSpPr txBox="1"/>
          <p:nvPr/>
        </p:nvSpPr>
        <p:spPr>
          <a:xfrm>
            <a:off x="4006341" y="1235229"/>
            <a:ext cx="417934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캐스트 유사품 </a:t>
            </a:r>
            <a:r>
              <a:rPr lang="ko-KR" altLang="en-US" sz="2667" spc="-200" dirty="0">
                <a:solidFill>
                  <a:srgbClr val="2F3030"/>
                </a:solidFill>
                <a:latin typeface="Pretendard Black" panose="02000A03000000020004" pitchFamily="50" charset="-127"/>
                <a:ea typeface="Pretendard Black" panose="02000A03000000020004" pitchFamily="50" charset="-127"/>
                <a:cs typeface="Pretendard Black" panose="02000A03000000020004" pitchFamily="50" charset="-127"/>
              </a:rPr>
              <a:t>마케팅 및 시장규모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B994444-824E-5243-9354-187987872427}"/>
              </a:ext>
            </a:extLst>
          </p:cNvPr>
          <p:cNvSpPr/>
          <p:nvPr/>
        </p:nvSpPr>
        <p:spPr>
          <a:xfrm>
            <a:off x="1131807" y="2108669"/>
            <a:ext cx="3294147" cy="4143219"/>
          </a:xfrm>
          <a:prstGeom prst="roundRect">
            <a:avLst/>
          </a:prstGeom>
          <a:noFill/>
          <a:ln>
            <a:solidFill>
              <a:srgbClr val="2F30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D0EF8A1-B5B6-C554-2DB5-6D768CC8B45D}"/>
              </a:ext>
            </a:extLst>
          </p:cNvPr>
          <p:cNvSpPr/>
          <p:nvPr/>
        </p:nvSpPr>
        <p:spPr>
          <a:xfrm>
            <a:off x="4506830" y="2108669"/>
            <a:ext cx="3294147" cy="4143219"/>
          </a:xfrm>
          <a:prstGeom prst="roundRect">
            <a:avLst/>
          </a:prstGeom>
          <a:noFill/>
          <a:ln>
            <a:solidFill>
              <a:srgbClr val="2F30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CB464F5-4ECA-3A9C-BF4D-B9DA37EA0AA3}"/>
              </a:ext>
            </a:extLst>
          </p:cNvPr>
          <p:cNvSpPr/>
          <p:nvPr/>
        </p:nvSpPr>
        <p:spPr>
          <a:xfrm>
            <a:off x="7881853" y="2108669"/>
            <a:ext cx="3294147" cy="4143219"/>
          </a:xfrm>
          <a:prstGeom prst="roundRect">
            <a:avLst/>
          </a:prstGeom>
          <a:noFill/>
          <a:ln>
            <a:solidFill>
              <a:srgbClr val="2F30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0BE880A7-7625-B7B8-74B0-4240D9DA1A40}"/>
              </a:ext>
            </a:extLst>
          </p:cNvPr>
          <p:cNvGrpSpPr/>
          <p:nvPr/>
        </p:nvGrpSpPr>
        <p:grpSpPr>
          <a:xfrm>
            <a:off x="1279110" y="2701425"/>
            <a:ext cx="9727787" cy="2957706"/>
            <a:chOff x="1279110" y="2271063"/>
            <a:chExt cx="9727787" cy="295770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8B7C738-4467-3E82-FC5C-B3AD09495B15}"/>
                </a:ext>
              </a:extLst>
            </p:cNvPr>
            <p:cNvSpPr txBox="1"/>
            <p:nvPr/>
          </p:nvSpPr>
          <p:spPr>
            <a:xfrm>
              <a:off x="1947952" y="2271063"/>
              <a:ext cx="153439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200" spc="-200" dirty="0">
                  <a:solidFill>
                    <a:srgbClr val="F3B32E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온라인 마케팅</a:t>
              </a: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37F88E5-A2F2-62A8-4F34-1B5017ECBF62}"/>
                </a:ext>
              </a:extLst>
            </p:cNvPr>
            <p:cNvSpPr/>
            <p:nvPr/>
          </p:nvSpPr>
          <p:spPr>
            <a:xfrm>
              <a:off x="1947953" y="2521314"/>
              <a:ext cx="1550372" cy="180636"/>
            </a:xfrm>
            <a:prstGeom prst="rect">
              <a:avLst/>
            </a:prstGeom>
            <a:solidFill>
              <a:srgbClr val="F3B32E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7490B4-68A4-35B2-A58A-C1D05A1CFAFC}"/>
                </a:ext>
              </a:extLst>
            </p:cNvPr>
            <p:cNvSpPr txBox="1"/>
            <p:nvPr/>
          </p:nvSpPr>
          <p:spPr>
            <a:xfrm>
              <a:off x="5277701" y="2271063"/>
              <a:ext cx="175240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200" spc="-200" dirty="0">
                  <a:solidFill>
                    <a:srgbClr val="F3B32E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오프라인 마케팅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DB4303-198B-8D71-5A1D-EB6554DB4A08}"/>
                </a:ext>
              </a:extLst>
            </p:cNvPr>
            <p:cNvSpPr txBox="1"/>
            <p:nvPr/>
          </p:nvSpPr>
          <p:spPr>
            <a:xfrm>
              <a:off x="8838284" y="2271063"/>
              <a:ext cx="132921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200" spc="-200" dirty="0">
                  <a:solidFill>
                    <a:srgbClr val="F3B32E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B2B </a:t>
              </a:r>
              <a:r>
                <a:rPr lang="ko-KR" altLang="en-US" sz="2200" spc="-200" dirty="0">
                  <a:solidFill>
                    <a:srgbClr val="F3B32E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마케팅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18F7C59-A2BD-22BC-30A3-7CB177D670C4}"/>
                </a:ext>
              </a:extLst>
            </p:cNvPr>
            <p:cNvSpPr txBox="1"/>
            <p:nvPr/>
          </p:nvSpPr>
          <p:spPr>
            <a:xfrm>
              <a:off x="1279110" y="2905056"/>
              <a:ext cx="2999539" cy="23237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spc="-200" dirty="0" err="1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카링킷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 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(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중국산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)</a:t>
              </a:r>
            </a:p>
            <a:p>
              <a:pPr algn="ctr"/>
              <a:r>
                <a:rPr lang="ko-KR" altLang="en-US" sz="2000" spc="-200" dirty="0" err="1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엠스틱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 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(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국산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)</a:t>
              </a:r>
            </a:p>
            <a:p>
              <a:pPr algn="ctr"/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200A PLUS (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국산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)</a:t>
              </a:r>
            </a:p>
            <a:p>
              <a:pPr algn="ctr"/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AI3 (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국산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)</a:t>
              </a:r>
            </a:p>
            <a:p>
              <a:pPr algn="ctr"/>
              <a:endParaRPr lang="en-US" altLang="ko-KR" sz="20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기타 </a:t>
              </a:r>
              <a:r>
                <a:rPr lang="ko-KR" altLang="en-US" sz="1500" spc="-200" dirty="0" err="1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외산제품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5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종 월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10,000 ~ 20,000 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대 판매</a:t>
              </a:r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*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최근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3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년 누적 판매량 약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50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만대 이상 추정</a:t>
              </a:r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(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승용차 등록 기준 약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2.7%)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19E6663-67E7-23DC-BDAE-DBE0352756A8}"/>
                </a:ext>
              </a:extLst>
            </p:cNvPr>
            <p:cNvSpPr txBox="1"/>
            <p:nvPr/>
          </p:nvSpPr>
          <p:spPr>
            <a:xfrm>
              <a:off x="4918629" y="3026910"/>
              <a:ext cx="2470548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대리점 및 오프라인 채널</a:t>
              </a:r>
              <a:endParaRPr lang="en-US" altLang="ko-KR" sz="20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유통 제품 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X</a:t>
              </a:r>
            </a:p>
            <a:p>
              <a:pPr algn="ctr"/>
              <a:endParaRPr lang="en-US" altLang="ko-KR" sz="20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타사 제품 </a:t>
              </a:r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GMS 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미인증으로 유통 제한</a:t>
              </a:r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중국산 제품과 가격경쟁</a:t>
              </a:r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en-US" altLang="ko-KR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-&gt; </a:t>
              </a:r>
              <a:r>
                <a:rPr lang="ko-KR" altLang="en-US" sz="15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오프라인 유통수수료 책정 불가</a:t>
              </a:r>
              <a:endParaRPr lang="en-US" altLang="ko-KR" sz="15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D35164-076E-63AA-EA8A-B25956AE7B33}"/>
                </a:ext>
              </a:extLst>
            </p:cNvPr>
            <p:cNvSpPr txBox="1"/>
            <p:nvPr/>
          </p:nvSpPr>
          <p:spPr>
            <a:xfrm>
              <a:off x="8037814" y="3357971"/>
              <a:ext cx="29690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캐스트 제외 전 제품 </a:t>
              </a:r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GMS </a:t>
              </a:r>
            </a:p>
            <a:p>
              <a:pPr algn="ctr"/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(Google Mobile Service) </a:t>
              </a:r>
              <a:r>
                <a:rPr lang="ko-KR" altLang="en-US" sz="2000" spc="-200" dirty="0" err="1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미인증</a:t>
              </a:r>
              <a:endParaRPr lang="en-US" altLang="ko-KR" sz="20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  <a:p>
              <a:pPr algn="ctr"/>
              <a:r>
                <a:rPr lang="en-US" altLang="ko-KR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-&gt; B2B </a:t>
              </a:r>
              <a:r>
                <a:rPr lang="ko-KR" altLang="en-US" sz="2000" spc="-200" dirty="0">
                  <a:solidFill>
                    <a:srgbClr val="2F3030"/>
                  </a:solidFill>
                  <a:latin typeface="Pretendard" panose="02000503000000020004" pitchFamily="50" charset="-127"/>
                  <a:ea typeface="Pretendard" panose="02000503000000020004" pitchFamily="50" charset="-127"/>
                  <a:cs typeface="Pretendard" panose="02000503000000020004" pitchFamily="50" charset="-127"/>
                </a:rPr>
                <a:t>시장 참여 불가</a:t>
              </a:r>
              <a:endParaRPr lang="en-US" altLang="ko-KR" sz="2000" spc="-200" dirty="0">
                <a:solidFill>
                  <a:srgbClr val="2F3030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endParaRPr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85FD45F9-DD7B-ADFA-A832-AD009E36E8E3}"/>
                </a:ext>
              </a:extLst>
            </p:cNvPr>
            <p:cNvSpPr/>
            <p:nvPr/>
          </p:nvSpPr>
          <p:spPr>
            <a:xfrm>
              <a:off x="5288052" y="2521314"/>
              <a:ext cx="1742051" cy="180636"/>
            </a:xfrm>
            <a:prstGeom prst="rect">
              <a:avLst/>
            </a:prstGeom>
            <a:solidFill>
              <a:srgbClr val="F3B32E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69FF3F8B-90E9-03B7-19BF-FFAEC216CB95}"/>
                </a:ext>
              </a:extLst>
            </p:cNvPr>
            <p:cNvSpPr/>
            <p:nvPr/>
          </p:nvSpPr>
          <p:spPr>
            <a:xfrm>
              <a:off x="8812302" y="2521314"/>
              <a:ext cx="1431745" cy="180636"/>
            </a:xfrm>
            <a:prstGeom prst="rect">
              <a:avLst/>
            </a:prstGeom>
            <a:solidFill>
              <a:srgbClr val="F3B32E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91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B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그룹 25">
            <a:extLst>
              <a:ext uri="{FF2B5EF4-FFF2-40B4-BE49-F238E27FC236}">
                <a16:creationId xmlns:a16="http://schemas.microsoft.com/office/drawing/2014/main" id="{46F76102-5D9D-80D8-FF82-0D319D8D6358}"/>
              </a:ext>
            </a:extLst>
          </p:cNvPr>
          <p:cNvGrpSpPr/>
          <p:nvPr/>
        </p:nvGrpSpPr>
        <p:grpSpPr>
          <a:xfrm>
            <a:off x="539804" y="688350"/>
            <a:ext cx="11258364" cy="5481300"/>
            <a:chOff x="539804" y="688350"/>
            <a:chExt cx="11258364" cy="5481300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F4D33E2F-AF0B-F771-2445-839C2EE386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54"/>
            <a:stretch/>
          </p:blipFill>
          <p:spPr>
            <a:xfrm>
              <a:off x="6271035" y="688350"/>
              <a:ext cx="5527133" cy="5481300"/>
            </a:xfrm>
            <a:prstGeom prst="rect">
              <a:avLst/>
            </a:prstGeom>
          </p:spPr>
        </p:pic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D8264FC7-F02D-1283-3D7B-7AEC78FB2ACE}"/>
                </a:ext>
              </a:extLst>
            </p:cNvPr>
            <p:cNvGrpSpPr/>
            <p:nvPr/>
          </p:nvGrpSpPr>
          <p:grpSpPr>
            <a:xfrm>
              <a:off x="539804" y="1122155"/>
              <a:ext cx="8480755" cy="4716841"/>
              <a:chOff x="539804" y="1065665"/>
              <a:chExt cx="8480755" cy="4716841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4B038A0-B307-CA0D-3EB9-3E81ACA4A815}"/>
                  </a:ext>
                </a:extLst>
              </p:cNvPr>
              <p:cNvSpPr txBox="1"/>
              <p:nvPr/>
            </p:nvSpPr>
            <p:spPr>
              <a:xfrm>
                <a:off x="539804" y="1065665"/>
                <a:ext cx="8480755" cy="1585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500" b="1" spc="-150" dirty="0">
                    <a:solidFill>
                      <a:schemeClr val="bg1"/>
                    </a:solidFill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캐스트</a:t>
                </a:r>
                <a:r>
                  <a:rPr lang="ko-KR" altLang="en-US" sz="2500" spc="-150" dirty="0">
                    <a:solidFill>
                      <a:schemeClr val="bg1"/>
                    </a:solidFill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를 </a:t>
                </a:r>
                <a:r>
                  <a:rPr lang="en-US" altLang="ko-KR" sz="2500" spc="-150" dirty="0">
                    <a:solidFill>
                      <a:schemeClr val="bg1"/>
                    </a:solidFill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USB </a:t>
                </a:r>
                <a:r>
                  <a:rPr lang="ko-KR" altLang="en-US" sz="2500" spc="-150" dirty="0">
                    <a:solidFill>
                      <a:schemeClr val="bg1"/>
                    </a:solidFill>
                    <a:latin typeface="Pretendard" panose="02000503000000020004" pitchFamily="50" charset="-127"/>
                    <a:ea typeface="Pretendard" panose="02000503000000020004" pitchFamily="50" charset="-127"/>
                    <a:cs typeface="Pretendard" panose="02000503000000020004" pitchFamily="50" charset="-127"/>
                  </a:rPr>
                  <a:t>포트에 연결만 하면</a:t>
                </a:r>
              </a:p>
              <a:p>
                <a:r>
                  <a:rPr lang="ko-KR" altLang="en-US" sz="3600" spc="-150" dirty="0">
                    <a:solidFill>
                      <a:schemeClr val="bg1"/>
                    </a:solidFill>
                    <a:latin typeface="Pretendard Black" panose="02000A03000000020004" pitchFamily="50" charset="-127"/>
                    <a:ea typeface="Pretendard Black" panose="02000A03000000020004" pitchFamily="50" charset="-127"/>
                    <a:cs typeface="Pretendard Black" panose="02000A03000000020004" pitchFamily="50" charset="-127"/>
                  </a:rPr>
                  <a:t>자동차 순정 디스플레이</a:t>
                </a:r>
                <a:r>
                  <a:rPr lang="ko-KR" altLang="en-US" sz="3600" spc="-150" dirty="0">
                    <a:solidFill>
                      <a:schemeClr val="bg1"/>
                    </a:solidFill>
                    <a:latin typeface="Pretendard SemiBold" panose="02000703000000020004" pitchFamily="50" charset="-127"/>
                    <a:ea typeface="Pretendard SemiBold" panose="02000703000000020004" pitchFamily="50" charset="-127"/>
                    <a:cs typeface="Pretendard SemiBold" panose="02000703000000020004" pitchFamily="50" charset="-127"/>
                  </a:rPr>
                  <a:t>를 </a:t>
                </a:r>
                <a:endParaRPr lang="en-US" altLang="ko-KR" sz="3600" spc="-150" dirty="0">
                  <a:solidFill>
                    <a:schemeClr val="bg1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endParaRPr>
              </a:p>
              <a:p>
                <a:r>
                  <a:rPr lang="ko-KR" altLang="en-US" sz="3600" spc="-150" dirty="0">
                    <a:solidFill>
                      <a:schemeClr val="bg1"/>
                    </a:solidFill>
                    <a:latin typeface="Pretendard Black" panose="02000A03000000020004" pitchFamily="50" charset="-127"/>
                    <a:ea typeface="Pretendard Black" panose="02000A03000000020004" pitchFamily="50" charset="-127"/>
                    <a:cs typeface="Pretendard Black" panose="02000A03000000020004" pitchFamily="50" charset="-127"/>
                  </a:rPr>
                  <a:t>스마트폰</a:t>
                </a:r>
                <a:r>
                  <a:rPr lang="ko-KR" altLang="en-US" sz="3600" spc="-150" dirty="0">
                    <a:solidFill>
                      <a:schemeClr val="bg1"/>
                    </a:solidFill>
                    <a:latin typeface="Pretendard SemiBold" panose="02000703000000020004" pitchFamily="50" charset="-127"/>
                    <a:ea typeface="Pretendard SemiBold" panose="02000703000000020004" pitchFamily="50" charset="-127"/>
                    <a:cs typeface="Pretendard SemiBold" panose="02000703000000020004" pitchFamily="50" charset="-127"/>
                  </a:rPr>
                  <a:t>처럼 사용할 수 있습니다</a:t>
                </a:r>
              </a:p>
            </p:txBody>
          </p:sp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26150CED-9188-A71F-9B5F-7852D76951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65" b="14265"/>
              <a:stretch/>
            </p:blipFill>
            <p:spPr>
              <a:xfrm>
                <a:off x="539804" y="2650714"/>
                <a:ext cx="4576718" cy="3131792"/>
              </a:xfrm>
              <a:prstGeom prst="rect">
                <a:avLst/>
              </a:prstGeom>
            </p:spPr>
          </p:pic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id="{5589171D-075F-1746-81BD-B78326A0D8D9}"/>
                  </a:ext>
                </a:extLst>
              </p:cNvPr>
              <p:cNvSpPr/>
              <p:nvPr/>
            </p:nvSpPr>
            <p:spPr>
              <a:xfrm>
                <a:off x="539804" y="1304514"/>
                <a:ext cx="4022671" cy="171450"/>
              </a:xfrm>
              <a:prstGeom prst="rect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3204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99AEBF86-42B4-6707-5368-9D03C0B6DB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AA0203-5CDB-C607-F518-D2469379E887}"/>
              </a:ext>
            </a:extLst>
          </p:cNvPr>
          <p:cNvSpPr txBox="1"/>
          <p:nvPr/>
        </p:nvSpPr>
        <p:spPr>
          <a:xfrm>
            <a:off x="1685459" y="3584027"/>
            <a:ext cx="4714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번거로운 별도의 설치과정 없이 연결하는 순간 즉시 사용가능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E9E869-BA02-EED6-F6A0-FD607DB670DB}"/>
              </a:ext>
            </a:extLst>
          </p:cNvPr>
          <p:cNvSpPr txBox="1"/>
          <p:nvPr/>
        </p:nvSpPr>
        <p:spPr>
          <a:xfrm>
            <a:off x="1685459" y="2761469"/>
            <a:ext cx="5020141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100" b="1" spc="-150" dirty="0">
                <a:solidFill>
                  <a:srgbClr val="2F3030"/>
                </a:solidFill>
                <a:latin typeface="Pretendard Black" panose="02000A03000000020004" pitchFamily="50" charset="-127"/>
                <a:ea typeface="Pretendard Black" panose="02000A03000000020004" pitchFamily="50" charset="-127"/>
                <a:cs typeface="Pretendard Black" panose="02000A03000000020004" pitchFamily="50" charset="-127"/>
              </a:rPr>
              <a:t>PLUG&amp;PLAY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125CB6D-0E56-FFAC-F008-6684D5885B87}"/>
              </a:ext>
            </a:extLst>
          </p:cNvPr>
          <p:cNvSpPr/>
          <p:nvPr/>
        </p:nvSpPr>
        <p:spPr>
          <a:xfrm>
            <a:off x="1685459" y="3787215"/>
            <a:ext cx="4623901" cy="166144"/>
          </a:xfrm>
          <a:prstGeom prst="rect">
            <a:avLst/>
          </a:prstGeom>
          <a:solidFill>
            <a:srgbClr val="F3B32E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8009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8E0E56-96B4-BE44-67F5-63BBC93B1019}"/>
              </a:ext>
            </a:extLst>
          </p:cNvPr>
          <p:cNvGrpSpPr/>
          <p:nvPr/>
        </p:nvGrpSpPr>
        <p:grpSpPr>
          <a:xfrm>
            <a:off x="744511" y="1416032"/>
            <a:ext cx="10702979" cy="4978400"/>
            <a:chOff x="654199" y="1638300"/>
            <a:chExt cx="10702979" cy="49784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4051590-FFD8-6233-A9D0-453E18B3D164}"/>
                </a:ext>
              </a:extLst>
            </p:cNvPr>
            <p:cNvSpPr txBox="1"/>
            <p:nvPr/>
          </p:nvSpPr>
          <p:spPr>
            <a:xfrm>
              <a:off x="2543041" y="1638300"/>
              <a:ext cx="6925294" cy="50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667" spc="-200" dirty="0">
                  <a:solidFill>
                    <a:srgbClr val="F3B32E"/>
                  </a:solidFill>
                  <a:latin typeface="Pretendard ExtraBold" panose="02000903000000020004" pitchFamily="50" charset="-127"/>
                  <a:ea typeface="Pretendard ExtraBold" panose="02000903000000020004" pitchFamily="50" charset="-127"/>
                  <a:cs typeface="Pretendard ExtraBold" panose="02000903000000020004" pitchFamily="50" charset="-127"/>
                </a:rPr>
                <a:t>Google GMS </a:t>
              </a:r>
              <a:r>
                <a:rPr lang="ko-KR" altLang="en-US" sz="2667" spc="-200" dirty="0">
                  <a:solidFill>
                    <a:srgbClr val="F3B32E"/>
                  </a:solidFill>
                  <a:latin typeface="Pretendard ExtraBold" panose="02000903000000020004" pitchFamily="50" charset="-127"/>
                  <a:ea typeface="Pretendard ExtraBold" panose="02000903000000020004" pitchFamily="50" charset="-127"/>
                  <a:cs typeface="Pretendard ExtraBold" panose="02000903000000020004" pitchFamily="50" charset="-127"/>
                </a:rPr>
                <a:t>인증 </a:t>
              </a:r>
              <a:r>
                <a:rPr lang="ko-KR" altLang="en-US" sz="2667" spc="-200" dirty="0">
                  <a:solidFill>
                    <a:srgbClr val="2F3030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제품으로 </a:t>
              </a:r>
              <a:r>
                <a:rPr lang="en-US" altLang="ko-KR" sz="2667" spc="-200" dirty="0">
                  <a:solidFill>
                    <a:srgbClr val="2F3030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Play Store </a:t>
              </a:r>
              <a:r>
                <a:rPr lang="ko-KR" altLang="en-US" sz="2667" spc="-200" dirty="0">
                  <a:solidFill>
                    <a:srgbClr val="2F3030"/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사용 가능 제품</a:t>
              </a:r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46F91163-661F-DDC0-36A2-3162081E7C10}"/>
                </a:ext>
              </a:extLst>
            </p:cNvPr>
            <p:cNvGrpSpPr/>
            <p:nvPr/>
          </p:nvGrpSpPr>
          <p:grpSpPr>
            <a:xfrm>
              <a:off x="2982265" y="2108200"/>
              <a:ext cx="6046848" cy="400110"/>
              <a:chOff x="177485" y="2108200"/>
              <a:chExt cx="6046848" cy="400110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8B7C738-4467-3E82-FC5C-B3AD09495B15}"/>
                  </a:ext>
                </a:extLst>
              </p:cNvPr>
              <p:cNvSpPr txBox="1"/>
              <p:nvPr/>
            </p:nvSpPr>
            <p:spPr>
              <a:xfrm>
                <a:off x="177485" y="2108200"/>
                <a:ext cx="60468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2000" spc="-200" dirty="0">
                    <a:solidFill>
                      <a:srgbClr val="2F3030"/>
                    </a:solidFill>
                    <a:latin typeface="Pretendard Light" panose="02000403000000020004" pitchFamily="50" charset="-127"/>
                    <a:ea typeface="Pretendard Light" panose="02000403000000020004" pitchFamily="50" charset="-127"/>
                    <a:cs typeface="Pretendard Light" panose="02000403000000020004" pitchFamily="50" charset="-127"/>
                  </a:rPr>
                  <a:t>*2023</a:t>
                </a:r>
                <a:r>
                  <a:rPr lang="ko-KR" altLang="en-US" sz="2000" spc="-200" dirty="0">
                    <a:solidFill>
                      <a:srgbClr val="2F3030"/>
                    </a:solidFill>
                    <a:latin typeface="Pretendard Light" panose="02000403000000020004" pitchFamily="50" charset="-127"/>
                    <a:ea typeface="Pretendard Light" panose="02000403000000020004" pitchFamily="50" charset="-127"/>
                    <a:cs typeface="Pretendard Light" panose="02000403000000020004" pitchFamily="50" charset="-127"/>
                  </a:rPr>
                  <a:t>년 기준 유일하게 캐스트만이 </a:t>
                </a:r>
                <a:r>
                  <a:rPr lang="en-US" altLang="ko-KR" sz="2000" spc="-200" dirty="0">
                    <a:solidFill>
                      <a:srgbClr val="2F3030"/>
                    </a:solidFill>
                    <a:latin typeface="Pretendard Light" panose="02000403000000020004" pitchFamily="50" charset="-127"/>
                    <a:ea typeface="Pretendard Light" panose="02000403000000020004" pitchFamily="50" charset="-127"/>
                    <a:cs typeface="Pretendard Light" panose="02000403000000020004" pitchFamily="50" charset="-127"/>
                  </a:rPr>
                  <a:t>Google GMS </a:t>
                </a:r>
                <a:r>
                  <a:rPr lang="ko-KR" altLang="en-US" sz="2000" spc="-200" dirty="0">
                    <a:solidFill>
                      <a:srgbClr val="2F3030"/>
                    </a:solidFill>
                    <a:latin typeface="Pretendard Light" panose="02000403000000020004" pitchFamily="50" charset="-127"/>
                    <a:ea typeface="Pretendard Light" panose="02000403000000020004" pitchFamily="50" charset="-127"/>
                    <a:cs typeface="Pretendard Light" panose="02000403000000020004" pitchFamily="50" charset="-127"/>
                  </a:rPr>
                  <a:t>인증을 받았습니다</a:t>
                </a: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337F88E5-A2F2-62A8-4F34-1B5017ECBF62}"/>
                  </a:ext>
                </a:extLst>
              </p:cNvPr>
              <p:cNvSpPr/>
              <p:nvPr/>
            </p:nvSpPr>
            <p:spPr>
              <a:xfrm>
                <a:off x="275759" y="2342166"/>
                <a:ext cx="3051641" cy="166144"/>
              </a:xfrm>
              <a:prstGeom prst="rect">
                <a:avLst/>
              </a:prstGeom>
              <a:solidFill>
                <a:srgbClr val="F3B32E">
                  <a:alpha val="1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5D2DBDB6-1AD7-37AA-71CB-FCE9BE09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82" b="15228"/>
            <a:stretch/>
          </p:blipFill>
          <p:spPr>
            <a:xfrm>
              <a:off x="654199" y="2704056"/>
              <a:ext cx="10702979" cy="3912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4360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DFD3BD2-B3F9-1918-6847-ACD161661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5" b="17505"/>
          <a:stretch/>
        </p:blipFill>
        <p:spPr>
          <a:xfrm>
            <a:off x="582586" y="2350770"/>
            <a:ext cx="10702979" cy="3912644"/>
          </a:xfrm>
          <a:prstGeom prst="rect">
            <a:avLst/>
          </a:prstGeom>
        </p:spPr>
      </p:pic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4051590-FFD8-6233-A9D0-453E18B3D164}"/>
              </a:ext>
            </a:extLst>
          </p:cNvPr>
          <p:cNvSpPr txBox="1"/>
          <p:nvPr/>
        </p:nvSpPr>
        <p:spPr>
          <a:xfrm>
            <a:off x="3248914" y="1416032"/>
            <a:ext cx="5694188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타사 동종 제품 대비 </a:t>
            </a:r>
            <a:r>
              <a:rPr lang="ko-KR" altLang="en-US" sz="2667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혁신적인 부팅 및 연결속도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6F91163-661F-DDC0-36A2-3162081E7C10}"/>
              </a:ext>
            </a:extLst>
          </p:cNvPr>
          <p:cNvGrpSpPr/>
          <p:nvPr/>
        </p:nvGrpSpPr>
        <p:grpSpPr>
          <a:xfrm>
            <a:off x="3546271" y="1697806"/>
            <a:ext cx="5396830" cy="588236"/>
            <a:chOff x="651179" y="1920074"/>
            <a:chExt cx="5396830" cy="58823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8B7C738-4467-3E82-FC5C-B3AD09495B15}"/>
                </a:ext>
              </a:extLst>
            </p:cNvPr>
            <p:cNvSpPr txBox="1"/>
            <p:nvPr/>
          </p:nvSpPr>
          <p:spPr>
            <a:xfrm>
              <a:off x="651179" y="2108200"/>
              <a:ext cx="5099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spc="-200" dirty="0">
                  <a:solidFill>
                    <a:srgbClr val="2F3030"/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캐스트는 경이로운 부팅 및 연결속도를 보여주고 있습니다</a:t>
              </a: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37F88E5-A2F2-62A8-4F34-1B5017ECBF62}"/>
                </a:ext>
              </a:extLst>
            </p:cNvPr>
            <p:cNvSpPr/>
            <p:nvPr/>
          </p:nvSpPr>
          <p:spPr>
            <a:xfrm>
              <a:off x="2815759" y="1920074"/>
              <a:ext cx="3232250" cy="188126"/>
            </a:xfrm>
            <a:prstGeom prst="rect">
              <a:avLst/>
            </a:prstGeom>
            <a:solidFill>
              <a:srgbClr val="F3B32E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5295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C5FFEE62-3093-1E9F-94B7-D33BB2CA8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8" b="18878"/>
          <a:stretch/>
        </p:blipFill>
        <p:spPr>
          <a:xfrm>
            <a:off x="701620" y="2486628"/>
            <a:ext cx="10702980" cy="40002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C8624A-E291-DC5B-8D67-CF85BF3D0CBB}"/>
              </a:ext>
            </a:extLst>
          </p:cNvPr>
          <p:cNvSpPr txBox="1"/>
          <p:nvPr/>
        </p:nvSpPr>
        <p:spPr>
          <a:xfrm>
            <a:off x="2053079" y="1416032"/>
            <a:ext cx="8085868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동종 제품에는 없는 기능</a:t>
            </a:r>
            <a:r>
              <a:rPr lang="en-US" altLang="ko-KR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, </a:t>
            </a:r>
            <a:r>
              <a:rPr lang="ko-KR" altLang="en-US" sz="2667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자동차 시동을 끄기 전 환경이 그대로 복원</a:t>
            </a: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6F91163-661F-DDC0-36A2-3162081E7C10}"/>
              </a:ext>
            </a:extLst>
          </p:cNvPr>
          <p:cNvGrpSpPr/>
          <p:nvPr/>
        </p:nvGrpSpPr>
        <p:grpSpPr>
          <a:xfrm>
            <a:off x="3625629" y="1697806"/>
            <a:ext cx="6513292" cy="588236"/>
            <a:chOff x="730537" y="1920074"/>
            <a:chExt cx="6513292" cy="58823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8B7C738-4467-3E82-FC5C-B3AD09495B15}"/>
                </a:ext>
              </a:extLst>
            </p:cNvPr>
            <p:cNvSpPr txBox="1"/>
            <p:nvPr/>
          </p:nvSpPr>
          <p:spPr>
            <a:xfrm>
              <a:off x="730537" y="2108200"/>
              <a:ext cx="49407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spc="-200" dirty="0">
                  <a:solidFill>
                    <a:srgbClr val="2F3030"/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이전 사용 환경을 다시 설정해야 하는 번거로움이 불필요</a:t>
              </a: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37F88E5-A2F2-62A8-4F34-1B5017ECBF62}"/>
                </a:ext>
              </a:extLst>
            </p:cNvPr>
            <p:cNvSpPr/>
            <p:nvPr/>
          </p:nvSpPr>
          <p:spPr>
            <a:xfrm>
              <a:off x="2172208" y="1920074"/>
              <a:ext cx="5071621" cy="188126"/>
            </a:xfrm>
            <a:prstGeom prst="rect">
              <a:avLst/>
            </a:prstGeom>
            <a:solidFill>
              <a:srgbClr val="F3B32E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82828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DCD174-83A5-2F82-8BCB-E0AB4F4C6E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7" b="18783"/>
          <a:stretch/>
        </p:blipFill>
        <p:spPr>
          <a:xfrm>
            <a:off x="701620" y="2498625"/>
            <a:ext cx="10933311" cy="3647557"/>
          </a:xfrm>
          <a:prstGeom prst="rect">
            <a:avLst/>
          </a:prstGeom>
        </p:spPr>
      </p:pic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9431DF5-A5D5-0046-B1CD-3EE738DF13DC}"/>
              </a:ext>
            </a:extLst>
          </p:cNvPr>
          <p:cNvSpPr txBox="1"/>
          <p:nvPr/>
        </p:nvSpPr>
        <p:spPr>
          <a:xfrm>
            <a:off x="4520905" y="1416032"/>
            <a:ext cx="3150222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타사 제품 </a:t>
            </a:r>
            <a:r>
              <a:rPr lang="en-US" altLang="ko-KR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vs </a:t>
            </a:r>
            <a:r>
              <a:rPr lang="ko-KR" altLang="en-US" sz="2667" spc="-200" dirty="0">
                <a:solidFill>
                  <a:srgbClr val="F3B32E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캐스트</a:t>
            </a:r>
            <a:r>
              <a:rPr lang="ko-KR" altLang="en-US" sz="2667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 </a:t>
            </a:r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비교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2741DE-0A8C-1CC0-B142-D4557C8D8CD2}"/>
              </a:ext>
            </a:extLst>
          </p:cNvPr>
          <p:cNvSpPr txBox="1"/>
          <p:nvPr/>
        </p:nvSpPr>
        <p:spPr>
          <a:xfrm>
            <a:off x="3955854" y="1885932"/>
            <a:ext cx="4280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spc="-200" dirty="0">
                <a:solidFill>
                  <a:srgbClr val="2F3030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타사 제품과 비교불가 수준의 압도적인 성능차이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6FC56E0-9E2C-4956-923D-40E367A113FB}"/>
              </a:ext>
            </a:extLst>
          </p:cNvPr>
          <p:cNvSpPr/>
          <p:nvPr/>
        </p:nvSpPr>
        <p:spPr>
          <a:xfrm>
            <a:off x="6488649" y="2077021"/>
            <a:ext cx="1738580" cy="200055"/>
          </a:xfrm>
          <a:prstGeom prst="rect">
            <a:avLst/>
          </a:prstGeom>
          <a:solidFill>
            <a:srgbClr val="F3B32E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20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074D545B-3070-85D5-1E50-28865E6D8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" y="1794304"/>
            <a:ext cx="10471150" cy="4463930"/>
          </a:xfrm>
          <a:prstGeom prst="rect">
            <a:avLst/>
          </a:prstGeom>
        </p:spPr>
      </p:pic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9431DF5-A5D5-0046-B1CD-3EE738DF13DC}"/>
              </a:ext>
            </a:extLst>
          </p:cNvPr>
          <p:cNvSpPr txBox="1"/>
          <p:nvPr/>
        </p:nvSpPr>
        <p:spPr>
          <a:xfrm>
            <a:off x="3982281" y="1189968"/>
            <a:ext cx="422743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자동차 내비게이션 </a:t>
            </a:r>
            <a:r>
              <a:rPr lang="en-US" altLang="ko-KR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vs </a:t>
            </a:r>
            <a:r>
              <a:rPr lang="ko-KR" altLang="en-US" sz="2667" spc="-200" dirty="0">
                <a:solidFill>
                  <a:srgbClr val="F3B32E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캐스트</a:t>
            </a:r>
            <a:r>
              <a:rPr lang="ko-KR" altLang="en-US" sz="2667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 </a:t>
            </a:r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비교</a:t>
            </a:r>
          </a:p>
        </p:txBody>
      </p:sp>
    </p:spTree>
    <p:extLst>
      <p:ext uri="{BB962C8B-B14F-4D97-AF65-F5344CB8AC3E}">
        <p14:creationId xmlns:p14="http://schemas.microsoft.com/office/powerpoint/2010/main" val="3851246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9AE8D05-F88D-2F0D-77BC-81ADE7FAB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3" y="1794304"/>
            <a:ext cx="10471151" cy="4463930"/>
          </a:xfrm>
          <a:prstGeom prst="rect">
            <a:avLst/>
          </a:prstGeom>
        </p:spPr>
      </p:pic>
      <p:grpSp>
        <p:nvGrpSpPr>
          <p:cNvPr id="84" name="그룹 83">
            <a:extLst>
              <a:ext uri="{FF2B5EF4-FFF2-40B4-BE49-F238E27FC236}">
                <a16:creationId xmlns:a16="http://schemas.microsoft.com/office/drawing/2014/main" id="{CB79870D-5246-26E3-B9FA-915109D89208}"/>
              </a:ext>
            </a:extLst>
          </p:cNvPr>
          <p:cNvGrpSpPr/>
          <p:nvPr/>
        </p:nvGrpSpPr>
        <p:grpSpPr>
          <a:xfrm>
            <a:off x="159050" y="130636"/>
            <a:ext cx="12032950" cy="717565"/>
            <a:chOff x="159050" y="130636"/>
            <a:chExt cx="12032950" cy="71756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EA61A6-A761-F09A-BECD-AD66BB0C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50" y="130636"/>
              <a:ext cx="1945515" cy="487676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0E632722-88AC-2339-49A0-B862159C3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3421" y="463568"/>
              <a:ext cx="1140006" cy="28576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D8DA586-46A0-F9D4-71F3-BAF6262A1C34}"/>
                </a:ext>
              </a:extLst>
            </p:cNvPr>
            <p:cNvSpPr txBox="1"/>
            <p:nvPr/>
          </p:nvSpPr>
          <p:spPr>
            <a:xfrm>
              <a:off x="8424455" y="180592"/>
              <a:ext cx="3767545" cy="2846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신개념 차량용 인포테인먼트 솔루션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| CAR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 </a:t>
              </a:r>
              <a:r>
                <a:rPr lang="en-US" altLang="ko-KR" sz="1250" b="1" spc="-150" dirty="0">
                  <a:solidFill>
                    <a:srgbClr val="2F3030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AI </a:t>
              </a:r>
              <a:r>
                <a:rPr lang="en-US" altLang="ko-KR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SMART TERMINAL</a:t>
              </a:r>
              <a:r>
                <a:rPr lang="ko-KR" altLang="en-US" sz="1250" spc="-150" dirty="0">
                  <a:solidFill>
                    <a:srgbClr val="2F3030"/>
                  </a:solidFill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2" charset="-127"/>
                </a:rPr>
                <a:t>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A65652-9F69-C4D8-6F84-13974787963A}"/>
                </a:ext>
              </a:extLst>
            </p:cNvPr>
            <p:cNvSpPr txBox="1"/>
            <p:nvPr/>
          </p:nvSpPr>
          <p:spPr>
            <a:xfrm>
              <a:off x="9603427" y="371147"/>
              <a:ext cx="238402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500" spc="-150" dirty="0">
                  <a:solidFill>
                    <a:srgbClr val="F3B32E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캐스트</a:t>
              </a:r>
              <a:r>
                <a:rPr lang="ko-KR" altLang="en-US" sz="2500" spc="-150" dirty="0">
                  <a:solidFill>
                    <a:schemeClr val="bg1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 </a:t>
              </a:r>
              <a:r>
                <a:rPr lang="ko-KR" altLang="en-US" sz="2500" spc="-150" dirty="0">
                  <a:solidFill>
                    <a:srgbClr val="2F3030"/>
                  </a:solidFill>
                  <a:latin typeface="Pretendard Medium" panose="02000603000000020004" pitchFamily="2" charset="-127"/>
                  <a:ea typeface="Pretendard Medium" panose="02000603000000020004" pitchFamily="2" charset="-127"/>
                  <a:cs typeface="Pretendard Medium" panose="02000603000000020004" pitchFamily="2" charset="-127"/>
                </a:rPr>
                <a:t>제품 발표회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9431DF5-A5D5-0046-B1CD-3EE738DF13DC}"/>
              </a:ext>
            </a:extLst>
          </p:cNvPr>
          <p:cNvSpPr txBox="1"/>
          <p:nvPr/>
        </p:nvSpPr>
        <p:spPr>
          <a:xfrm>
            <a:off x="3474133" y="1189968"/>
            <a:ext cx="524374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안드로이드 오토 </a:t>
            </a:r>
            <a:r>
              <a:rPr lang="en-US" altLang="ko-KR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/ </a:t>
            </a:r>
            <a:r>
              <a:rPr lang="ko-KR" altLang="en-US" sz="2667" spc="-200" dirty="0" err="1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카플레이</a:t>
            </a:r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 </a:t>
            </a:r>
            <a:r>
              <a:rPr lang="en-US" altLang="ko-KR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vs </a:t>
            </a:r>
            <a:r>
              <a:rPr lang="ko-KR" altLang="en-US" sz="2667" spc="-200" dirty="0">
                <a:solidFill>
                  <a:srgbClr val="F3B32E"/>
                </a:solidFill>
                <a:latin typeface="Pretendard ExtraBold" panose="02000903000000020004" pitchFamily="50" charset="-127"/>
                <a:ea typeface="Pretendard ExtraBold" panose="02000903000000020004" pitchFamily="50" charset="-127"/>
                <a:cs typeface="Pretendard ExtraBold" panose="02000903000000020004" pitchFamily="50" charset="-127"/>
              </a:rPr>
              <a:t>캐스트</a:t>
            </a:r>
            <a:r>
              <a:rPr lang="ko-KR" altLang="en-US" sz="2667" spc="-200" dirty="0">
                <a:solidFill>
                  <a:srgbClr val="F3B32E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 </a:t>
            </a:r>
            <a:r>
              <a:rPr lang="ko-KR" altLang="en-US" sz="2667" spc="-200" dirty="0">
                <a:solidFill>
                  <a:srgbClr val="2F3030"/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rPr>
              <a:t>비교</a:t>
            </a:r>
          </a:p>
        </p:txBody>
      </p:sp>
    </p:spTree>
    <p:extLst>
      <p:ext uri="{BB962C8B-B14F-4D97-AF65-F5344CB8AC3E}">
        <p14:creationId xmlns:p14="http://schemas.microsoft.com/office/powerpoint/2010/main" val="4137447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320</Words>
  <Application>Microsoft Office PowerPoint</Application>
  <PresentationFormat>와이드스크린</PresentationFormat>
  <Paragraphs>60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1" baseType="lpstr">
      <vt:lpstr>Pretendard SemiBold</vt:lpstr>
      <vt:lpstr>Pretendard</vt:lpstr>
      <vt:lpstr>Pretendard Black</vt:lpstr>
      <vt:lpstr>맑은 고딕</vt:lpstr>
      <vt:lpstr>Pretendard ExtraBold</vt:lpstr>
      <vt:lpstr>Pretendard Light</vt:lpstr>
      <vt:lpstr>Arial</vt:lpstr>
      <vt:lpstr>Pretendard Medium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바로크건설</dc:creator>
  <cp:lastModifiedBy>User</cp:lastModifiedBy>
  <cp:revision>36</cp:revision>
  <dcterms:created xsi:type="dcterms:W3CDTF">2023-09-15T09:12:31Z</dcterms:created>
  <dcterms:modified xsi:type="dcterms:W3CDTF">2023-11-15T02:49:29Z</dcterms:modified>
</cp:coreProperties>
</file>